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04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7" r:id="rId3"/>
    <p:sldId id="258" r:id="rId4"/>
    <p:sldId id="259" r:id="rId5"/>
    <p:sldId id="269" r:id="rId6"/>
    <p:sldId id="263" r:id="rId7"/>
    <p:sldId id="265" r:id="rId8"/>
    <p:sldId id="271" r:id="rId9"/>
    <p:sldId id="297" r:id="rId10"/>
    <p:sldId id="298" r:id="rId11"/>
    <p:sldId id="275" r:id="rId12"/>
    <p:sldId id="277" r:id="rId13"/>
    <p:sldId id="278" r:id="rId14"/>
    <p:sldId id="274" r:id="rId15"/>
    <p:sldId id="279" r:id="rId16"/>
    <p:sldId id="280" r:id="rId17"/>
    <p:sldId id="281" r:id="rId18"/>
    <p:sldId id="283" r:id="rId19"/>
    <p:sldId id="287" r:id="rId20"/>
    <p:sldId id="289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1422" y="-3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1878" y="-10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811F6E-3BC2-4DB0-96E5-C25C3E7A827B}" type="datetimeFigureOut">
              <a:rPr lang="en-US" smtClean="0"/>
              <a:pPr/>
              <a:t>7/29/2010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7C6E2F-41BD-41DD-8EB7-CB354725E83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139789-F13A-4B9B-9C8D-0B060141A399}" type="datetimeFigureOut">
              <a:rPr lang="en-US" smtClean="0"/>
              <a:pPr/>
              <a:t>7/29/2010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EB3540-B99F-4ED8-BC40-7607C52965C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EB3540-B99F-4ED8-BC40-7607C52965C6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94EF267-DD04-4489-B08D-A0A88E65D43D}" type="datetime1">
              <a:rPr lang="en-US" smtClean="0"/>
              <a:pPr/>
              <a:t>7/29/2010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880CCF8-E5C5-4C6B-8E0C-E8910A6CA0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34B5CDE-B253-47EA-8BFB-64174CD6F92C}" type="datetime1">
              <a:rPr lang="en-US" smtClean="0"/>
              <a:pPr/>
              <a:t>7/29/2010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80CCF8-E5C5-4C6B-8E0C-E8910A6CA0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FF834F-4914-4374-946A-CABC06D0197E}" type="datetime1">
              <a:rPr lang="en-US" smtClean="0"/>
              <a:pPr/>
              <a:t>7/29/2010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80CCF8-E5C5-4C6B-8E0C-E8910A6CA0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3463C9-0234-40B1-A628-DC652B83FEB7}" type="datetime1">
              <a:rPr lang="en-US" smtClean="0"/>
              <a:pPr/>
              <a:t>7/29/2010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80CCF8-E5C5-4C6B-8E0C-E8910A6CA0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ransition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1553DC-3541-4C12-86D1-EC2FD86228D9}" type="datetime1">
              <a:rPr lang="en-US" smtClean="0"/>
              <a:pPr/>
              <a:t>7/29/2010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80CCF8-E5C5-4C6B-8E0C-E8910A6CA0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  <p:transition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2BE99F4-8F2D-4C13-9B0A-62F800BADDBA}" type="datetime1">
              <a:rPr lang="en-US" smtClean="0"/>
              <a:pPr/>
              <a:t>7/29/2010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80CCF8-E5C5-4C6B-8E0C-E8910A6CA0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ransition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C44501-104E-4AFF-A7F6-ED645C0B9549}" type="datetime1">
              <a:rPr lang="en-US" smtClean="0"/>
              <a:pPr/>
              <a:t>7/29/2010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80CCF8-E5C5-4C6B-8E0C-E8910A6CA0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AB3F49-6DB2-409B-8892-C942A976F57E}" type="datetime1">
              <a:rPr lang="en-US" smtClean="0"/>
              <a:pPr/>
              <a:t>7/29/2010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80CCF8-E5C5-4C6B-8E0C-E8910A6CA0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ransition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8AE0B8-266B-4A61-8C61-A9018629EE90}" type="datetime1">
              <a:rPr lang="en-US" smtClean="0"/>
              <a:pPr/>
              <a:t>7/29/2010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80CCF8-E5C5-4C6B-8E0C-E8910A6CA0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1893866-2E51-4BC3-9888-AA9DD9229AAC}" type="datetime1">
              <a:rPr lang="en-US" smtClean="0"/>
              <a:pPr/>
              <a:t>7/29/2010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80CCF8-E5C5-4C6B-8E0C-E8910A6CA0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81D1A5D-5BA0-4563-B6EA-450926E9B54E}" type="datetime1">
              <a:rPr lang="en-US" smtClean="0"/>
              <a:pPr/>
              <a:t>7/29/2010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880CCF8-E5C5-4C6B-8E0C-E8910A6CA0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  <p:transition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4536A62-FC1B-4E2F-96F1-FBB0C86580C4}" type="datetime1">
              <a:rPr lang="en-US" smtClean="0"/>
              <a:pPr/>
              <a:t>7/29/2010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E880CCF8-E5C5-4C6B-8E0C-E8910A6CA0E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ransition>
    <p:wipe dir="d"/>
  </p:transition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4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685800"/>
            <a:ext cx="9144000" cy="2971799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b="1" smtClean="0"/>
              <a:t/>
            </a:r>
            <a:br>
              <a:rPr b="1" smtClean="0"/>
            </a:br>
            <a:r>
              <a:rPr b="1" smtClean="0"/>
              <a:t/>
            </a:r>
            <a:br>
              <a:rPr b="1" smtClean="0"/>
            </a:br>
            <a:r>
              <a:rPr b="1" smtClean="0"/>
              <a:t/>
            </a:r>
            <a:br>
              <a:rPr b="1" smtClean="0"/>
            </a:br>
            <a:r>
              <a:rPr lang="tr-TR" sz="4000" b="1" dirty="0" smtClean="0"/>
              <a:t>Using E- Assessement </a:t>
            </a:r>
            <a:r>
              <a:rPr lang="en-US" sz="4000" b="1" dirty="0" smtClean="0"/>
              <a:t>Structured Communication Grid  Test (SCGT) 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b="1" dirty="0" smtClean="0"/>
              <a:t>to Assess High Levels of Thinking Skills </a:t>
            </a:r>
            <a:r>
              <a:rPr lang="en-US" sz="4000" dirty="0" smtClean="0"/>
              <a:t/>
            </a:r>
            <a:br>
              <a:rPr lang="en-US" sz="4000" dirty="0" smtClean="0"/>
            </a:b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57600"/>
            <a:ext cx="6400800" cy="2286000"/>
          </a:xfrm>
        </p:spPr>
        <p:txBody>
          <a:bodyPr>
            <a:normAutofit fontScale="92500" lnSpcReduction="20000"/>
          </a:bodyPr>
          <a:lstStyle/>
          <a:p>
            <a:endParaRPr lang="en-US" b="1" dirty="0" smtClean="0"/>
          </a:p>
          <a:p>
            <a:endParaRPr lang="en-US" dirty="0" smtClean="0"/>
          </a:p>
          <a:p>
            <a:pPr algn="ctr"/>
            <a:r>
              <a:rPr lang="en-US" b="1" dirty="0" smtClean="0"/>
              <a:t>B</a:t>
            </a:r>
            <a:r>
              <a:rPr lang="tr-TR" b="1" dirty="0" smtClean="0"/>
              <a:t>y</a:t>
            </a:r>
            <a:endParaRPr lang="en-US" dirty="0" smtClean="0"/>
          </a:p>
          <a:p>
            <a:pPr algn="ctr"/>
            <a:r>
              <a:rPr lang="en-US" i="1" dirty="0" smtClean="0"/>
              <a:t>Associate Professor </a:t>
            </a:r>
            <a:r>
              <a:rPr lang="en-US" dirty="0" smtClean="0"/>
              <a:t> </a:t>
            </a:r>
            <a:r>
              <a:rPr lang="en-US" dirty="0" err="1" smtClean="0"/>
              <a:t>Samir</a:t>
            </a:r>
            <a:r>
              <a:rPr lang="en-US" dirty="0" smtClean="0"/>
              <a:t> </a:t>
            </a:r>
            <a:r>
              <a:rPr lang="en-US" dirty="0" err="1" smtClean="0"/>
              <a:t>Najdi</a:t>
            </a:r>
            <a:endParaRPr lang="en-US" dirty="0" smtClean="0"/>
          </a:p>
          <a:p>
            <a:pPr algn="ctr"/>
            <a:r>
              <a:rPr lang="en-US" dirty="0" smtClean="0"/>
              <a:t>And</a:t>
            </a:r>
          </a:p>
          <a:p>
            <a:pPr algn="ctr"/>
            <a:r>
              <a:rPr lang="en-US" i="1" dirty="0" smtClean="0"/>
              <a:t>Assistant professor </a:t>
            </a:r>
            <a:r>
              <a:rPr lang="en-US" dirty="0" smtClean="0"/>
              <a:t> </a:t>
            </a:r>
            <a:r>
              <a:rPr lang="en-US" dirty="0" err="1" smtClean="0"/>
              <a:t>Randa</a:t>
            </a:r>
            <a:r>
              <a:rPr lang="en-US" dirty="0" smtClean="0"/>
              <a:t> El Sheikh</a:t>
            </a:r>
            <a:endParaRPr 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24078" indent="-514350">
              <a:buFont typeface="+mj-lt"/>
              <a:buAutoNum type="arabicPeriod"/>
            </a:pPr>
            <a:r>
              <a:rPr lang="en-US" sz="2000" dirty="0" smtClean="0"/>
              <a:t>Tables 1 and 2 show that the means of TFT and SCGT in the first section are almost similar, where as </a:t>
            </a:r>
            <a:r>
              <a:rPr lang="tr-TR" sz="2000" dirty="0" smtClean="0"/>
              <a:t>in the second section </a:t>
            </a:r>
            <a:r>
              <a:rPr lang="en-US" sz="2000" dirty="0" smtClean="0"/>
              <a:t>the mean of SCGT </a:t>
            </a:r>
            <a:r>
              <a:rPr lang="tr-TR" sz="2000" dirty="0" smtClean="0"/>
              <a:t>is higer than the mean of TFT</a:t>
            </a:r>
            <a:r>
              <a:rPr lang="en-US" sz="2000" dirty="0" smtClean="0"/>
              <a:t>.</a:t>
            </a:r>
          </a:p>
          <a:p>
            <a:pPr marL="624078" indent="-514350">
              <a:buNone/>
            </a:pPr>
            <a:endParaRPr lang="en-US" sz="2000" dirty="0" smtClean="0"/>
          </a:p>
          <a:p>
            <a:pPr marL="624078" indent="-514350">
              <a:buAutoNum type="arabicPeriod" startAt="2"/>
            </a:pPr>
            <a:r>
              <a:rPr lang="tr-TR" sz="2000" dirty="0" smtClean="0"/>
              <a:t>The tables also show that the</a:t>
            </a:r>
            <a:r>
              <a:rPr lang="en-US" sz="2000" dirty="0" smtClean="0"/>
              <a:t> results of the correlation between TFT and SCGT in both sections are </a:t>
            </a:r>
            <a:r>
              <a:rPr lang="tr-TR" sz="2000" dirty="0" smtClean="0"/>
              <a:t>positively </a:t>
            </a:r>
            <a:r>
              <a:rPr lang="en-US" sz="2000" dirty="0" smtClean="0"/>
              <a:t>high</a:t>
            </a:r>
          </a:p>
          <a:p>
            <a:pPr marL="624078" indent="-514350">
              <a:buNone/>
            </a:pPr>
            <a:r>
              <a:rPr lang="en-US" sz="2000" dirty="0" smtClean="0"/>
              <a:t>      -as expected- because both assessments are objective and are testing the same narrow area of understanding.</a:t>
            </a:r>
          </a:p>
          <a:p>
            <a:pPr marL="624078" indent="-514350">
              <a:buFont typeface="+mj-lt"/>
              <a:buAutoNum type="arabicPeriod"/>
            </a:pPr>
            <a:endParaRPr lang="en-US" sz="2000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  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Results</a:t>
            </a:r>
            <a:r>
              <a:rPr lang="en-US" sz="4000" dirty="0" smtClean="0"/>
              <a:t>   </a:t>
            </a:r>
            <a:endParaRPr lang="en-US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0CCF8-E5C5-4C6B-8E0C-E8910A6CA0EB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3949891"/>
          </a:xfrm>
        </p:spPr>
        <p:txBody>
          <a:bodyPr/>
          <a:lstStyle/>
          <a:p>
            <a:pPr lvl="0"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Can SCGT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2000" dirty="0" smtClean="0">
                <a:latin typeface="Arial" pitchFamily="34" charset="0"/>
                <a:cs typeface="Arial" pitchFamily="34" charset="0"/>
              </a:rPr>
              <a:t>assess higher levels of thinking skills?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lvl="0">
              <a:buNone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T-t</a:t>
            </a:r>
            <a:r>
              <a:rPr lang="tr-TR" sz="2000" dirty="0" smtClean="0">
                <a:latin typeface="Arial" pitchFamily="34" charset="0"/>
                <a:cs typeface="Arial" pitchFamily="34" charset="0"/>
              </a:rPr>
              <a:t>est for depend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ant </a:t>
            </a:r>
            <a:r>
              <a:rPr lang="tr-TR" sz="2000" dirty="0" smtClean="0">
                <a:latin typeface="Arial" pitchFamily="34" charset="0"/>
                <a:cs typeface="Arial" pitchFamily="34" charset="0"/>
              </a:rPr>
              <a:t>samples was conducted on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the</a:t>
            </a:r>
            <a:r>
              <a:rPr lang="tr-TR" sz="2000" dirty="0" smtClean="0">
                <a:latin typeface="Arial" pitchFamily="34" charset="0"/>
                <a:cs typeface="Arial" pitchFamily="34" charset="0"/>
              </a:rPr>
              <a:t> data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tr-TR" sz="4000" b="1" dirty="0" smtClean="0">
                <a:latin typeface="Arial" pitchFamily="34" charset="0"/>
                <a:cs typeface="Arial" pitchFamily="34" charset="0"/>
              </a:rPr>
              <a:t>To answer the second qu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e</a:t>
            </a:r>
            <a:r>
              <a:rPr lang="tr-TR" sz="4000" b="1" dirty="0" smtClean="0">
                <a:latin typeface="Arial" pitchFamily="34" charset="0"/>
                <a:cs typeface="Arial" pitchFamily="34" charset="0"/>
              </a:rPr>
              <a:t>stion of the study</a:t>
            </a:r>
            <a:r>
              <a:rPr lang="en-US" sz="4000" dirty="0" smtClean="0"/>
              <a:t/>
            </a:r>
            <a:br>
              <a:rPr lang="en-US" sz="4000" dirty="0" smtClean="0"/>
            </a:br>
            <a:endParaRPr lang="en-US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0CCF8-E5C5-4C6B-8E0C-E8910A6CA0EB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274638"/>
            <a:ext cx="7696200" cy="1143000"/>
          </a:xfrm>
        </p:spPr>
        <p:txBody>
          <a:bodyPr>
            <a:no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M</a:t>
            </a:r>
            <a:r>
              <a:rPr lang="tr-TR" sz="3200" dirty="0" smtClean="0">
                <a:latin typeface="Arial" pitchFamily="34" charset="0"/>
                <a:cs typeface="Arial" pitchFamily="34" charset="0"/>
              </a:rPr>
              <a:t>eans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of TFT and SCGT for Section 1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4000" dirty="0" smtClean="0">
                <a:latin typeface="Arial" pitchFamily="34" charset="0"/>
                <a:cs typeface="Arial" pitchFamily="34" charset="0"/>
              </a:rPr>
            </a:b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0CCF8-E5C5-4C6B-8E0C-E8910A6CA0EB}" type="slidenum">
              <a:rPr lang="en-US" smtClean="0"/>
              <a:pPr/>
              <a:t>12</a:t>
            </a:fld>
            <a:endParaRPr lang="en-US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1295400" y="1676400"/>
          <a:ext cx="6476998" cy="3046890"/>
        </p:xfrm>
        <a:graphic>
          <a:graphicData uri="http://schemas.openxmlformats.org/drawingml/2006/table">
            <a:tbl>
              <a:tblPr/>
              <a:tblGrid>
                <a:gridCol w="536296"/>
                <a:gridCol w="650290"/>
                <a:gridCol w="494842"/>
                <a:gridCol w="693039"/>
                <a:gridCol w="494842"/>
                <a:gridCol w="845897"/>
                <a:gridCol w="1203427"/>
                <a:gridCol w="538886"/>
                <a:gridCol w="409346"/>
                <a:gridCol w="610133"/>
              </a:tblGrid>
              <a:tr h="450984">
                <a:tc gridSpan="10"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Times New Roman"/>
                          <a:ea typeface="Batang"/>
                          <a:cs typeface="Arial"/>
                        </a:rPr>
                        <a:t>Table 3: </a:t>
                      </a: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Batang"/>
                          <a:cs typeface="Arial"/>
                        </a:rPr>
                        <a:t>Paired Samples t-test</a:t>
                      </a:r>
                      <a:endParaRPr lang="en-US" sz="12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50984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solidFill>
                          <a:srgbClr val="000000"/>
                        </a:solidFill>
                        <a:latin typeface="Times New Roman"/>
                        <a:ea typeface="Batang"/>
                        <a:cs typeface="Arial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solidFill>
                          <a:srgbClr val="000000"/>
                        </a:solidFill>
                        <a:latin typeface="Times New Roman"/>
                        <a:ea typeface="Batang"/>
                        <a:cs typeface="Arial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Batang"/>
                          <a:cs typeface="Arial"/>
                        </a:rPr>
                        <a:t>Paired Differences</a:t>
                      </a:r>
                      <a:endParaRPr lang="en-US" sz="12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19050" marR="19050" marT="19050" marB="1905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Batang"/>
                          <a:cs typeface="Arial"/>
                        </a:rPr>
                        <a:t>t</a:t>
                      </a:r>
                      <a:endParaRPr lang="en-US" sz="12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Batang"/>
                          <a:cs typeface="Arial"/>
                        </a:rPr>
                        <a:t>Df</a:t>
                      </a:r>
                      <a:endParaRPr lang="en-US" sz="12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Batang"/>
                          <a:cs typeface="Arial"/>
                        </a:rPr>
                        <a:t>Sig. (2-tailed)</a:t>
                      </a:r>
                      <a:endParaRPr lang="en-US" sz="12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846969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Batang"/>
                          <a:cs typeface="Arial"/>
                        </a:rPr>
                        <a:t>Section</a:t>
                      </a:r>
                      <a:endParaRPr lang="en-US" sz="12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Batang"/>
                          <a:cs typeface="Arial"/>
                        </a:rPr>
                        <a:t>1</a:t>
                      </a:r>
                      <a:endParaRPr lang="en-US" sz="12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Batang"/>
                          <a:cs typeface="Arial"/>
                        </a:rPr>
                        <a:t>Mean</a:t>
                      </a:r>
                      <a:endParaRPr lang="en-US" sz="12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19050" marR="19050" marT="19050" marB="1905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Batang"/>
                          <a:cs typeface="Arial"/>
                        </a:rPr>
                        <a:t>Std. Deviation</a:t>
                      </a:r>
                      <a:endParaRPr lang="en-US" sz="12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Batang"/>
                          <a:cs typeface="Arial"/>
                        </a:rPr>
                        <a:t>Std. Error Mean</a:t>
                      </a:r>
                      <a:endParaRPr lang="en-US" sz="12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Batang"/>
                          <a:cs typeface="Arial"/>
                        </a:rPr>
                        <a:t>95% Confidence Interval of the Difference</a:t>
                      </a:r>
                      <a:endParaRPr lang="en-US" sz="12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50984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solidFill>
                          <a:srgbClr val="000000"/>
                        </a:solidFill>
                        <a:latin typeface="Times New Roman"/>
                        <a:ea typeface="Batang"/>
                        <a:cs typeface="Arial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solidFill>
                          <a:srgbClr val="000000"/>
                        </a:solidFill>
                        <a:latin typeface="Times New Roman"/>
                        <a:ea typeface="Batang"/>
                        <a:cs typeface="Arial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Batang"/>
                          <a:cs typeface="Arial"/>
                        </a:rPr>
                        <a:t>Lower</a:t>
                      </a:r>
                      <a:endParaRPr lang="en-US" sz="12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Batang"/>
                          <a:cs typeface="Arial"/>
                        </a:rPr>
                        <a:t>Upper</a:t>
                      </a:r>
                      <a:endParaRPr lang="en-US" sz="12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46969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Batang"/>
                          <a:cs typeface="Arial"/>
                        </a:rPr>
                        <a:t>Pair 1</a:t>
                      </a:r>
                      <a:endParaRPr lang="en-US" sz="12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Batang"/>
                          <a:cs typeface="Arial"/>
                        </a:rPr>
                        <a:t>TFT – SCDT</a:t>
                      </a:r>
                      <a:endParaRPr lang="en-US" sz="12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Batang"/>
                          <a:cs typeface="Arial"/>
                        </a:rPr>
                        <a:t>.31250</a:t>
                      </a:r>
                      <a:endParaRPr lang="en-US" sz="12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19050" marR="19050" marT="19050" marB="1905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Batang"/>
                          <a:cs typeface="Arial"/>
                        </a:rPr>
                        <a:t>9.28821</a:t>
                      </a:r>
                      <a:endParaRPr lang="en-US" sz="12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Batang"/>
                          <a:cs typeface="Arial"/>
                        </a:rPr>
                        <a:t>.87765</a:t>
                      </a:r>
                      <a:endParaRPr lang="en-US" sz="12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Batang"/>
                          <a:cs typeface="Arial"/>
                        </a:rPr>
                        <a:t>-1.42663</a:t>
                      </a:r>
                      <a:endParaRPr lang="en-US" sz="12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Batang"/>
                          <a:cs typeface="Arial"/>
                        </a:rPr>
                        <a:t>2.05163</a:t>
                      </a:r>
                      <a:endParaRPr lang="en-US" sz="12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Batang"/>
                          <a:cs typeface="Arial"/>
                        </a:rPr>
                        <a:t>.356</a:t>
                      </a:r>
                      <a:endParaRPr lang="en-US" sz="12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Batang"/>
                          <a:cs typeface="Arial"/>
                        </a:rPr>
                        <a:t>111</a:t>
                      </a:r>
                      <a:endParaRPr lang="en-US" sz="12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Batang"/>
                          <a:cs typeface="Arial"/>
                        </a:rPr>
                        <a:t>.722</a:t>
                      </a:r>
                      <a:endParaRPr lang="en-US" sz="12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 bwMode="auto">
          <a:xfrm>
            <a:off x="667044" y="2133600"/>
            <a:ext cx="7759871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M</a:t>
            </a:r>
            <a:r>
              <a:rPr lang="tr-TR" sz="3200" dirty="0" smtClean="0">
                <a:latin typeface="Arial" pitchFamily="34" charset="0"/>
                <a:cs typeface="Arial" pitchFamily="34" charset="0"/>
              </a:rPr>
              <a:t>eans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of TFT and SCGT for Section 2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0CCF8-E5C5-4C6B-8E0C-E8910A6CA0EB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66928" indent="-457200">
              <a:buFont typeface="+mj-lt"/>
              <a:buAutoNum type="arabicPeriod"/>
            </a:pPr>
            <a:r>
              <a:rPr lang="tr-TR" sz="2200" dirty="0" smtClean="0">
                <a:latin typeface="Arial" pitchFamily="34" charset="0"/>
                <a:cs typeface="Arial" pitchFamily="34" charset="0"/>
              </a:rPr>
              <a:t>These results indicate that  there is no significant difference between the  mean of TFT and SCGT where (t =0.356, p = 0.722).</a:t>
            </a:r>
            <a:endParaRPr lang="en-US" sz="2200" dirty="0" smtClean="0">
              <a:latin typeface="Arial" pitchFamily="34" charset="0"/>
              <a:cs typeface="Arial" pitchFamily="34" charset="0"/>
            </a:endParaRPr>
          </a:p>
          <a:p>
            <a:pPr marL="566928" indent="-457200">
              <a:buFont typeface="+mj-lt"/>
              <a:buAutoNum type="arabicPeriod"/>
            </a:pPr>
            <a:r>
              <a:rPr lang="tr-TR" sz="2200" dirty="0" smtClean="0">
                <a:latin typeface="Arial" pitchFamily="34" charset="0"/>
                <a:cs typeface="Arial" pitchFamily="34" charset="0"/>
              </a:rPr>
              <a:t>These results indicate that the mean of SCGT is significantly higher than  the mean of TFT ( 66.25 and 63.83 respectively) where (t =2.7, p = 0.006).</a:t>
            </a:r>
            <a:endParaRPr lang="en-US" sz="2200" dirty="0" smtClean="0">
              <a:latin typeface="Arial" pitchFamily="34" charset="0"/>
              <a:cs typeface="Arial" pitchFamily="34" charset="0"/>
            </a:endParaRPr>
          </a:p>
          <a:p>
            <a:pPr marL="624078" indent="-514350">
              <a:buNone/>
            </a:pPr>
            <a:endParaRPr lang="en-US" sz="2200" dirty="0" smtClean="0">
              <a:latin typeface="Arial" pitchFamily="34" charset="0"/>
              <a:cs typeface="Arial" pitchFamily="34" charset="0"/>
            </a:endParaRPr>
          </a:p>
          <a:p>
            <a:pPr marL="624078" indent="-514350">
              <a:buNone/>
            </a:pPr>
            <a:endParaRPr lang="en-US" sz="2200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   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Results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0CCF8-E5C5-4C6B-8E0C-E8910A6CA0EB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	50 learners were interviewed in order to probe their views about SCGT technique</a:t>
            </a:r>
          </a:p>
          <a:p>
            <a:pPr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 An open-ended question was addressed to the learners: ”</a:t>
            </a:r>
            <a:r>
              <a:rPr lang="en-US" sz="2000" b="1" i="1" dirty="0" smtClean="0">
                <a:latin typeface="Arial" pitchFamily="34" charset="0"/>
                <a:cs typeface="Arial" pitchFamily="34" charset="0"/>
              </a:rPr>
              <a:t>Give  your opinion of  SCGT technique”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79248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sz="4400" b="1" dirty="0" smtClean="0">
                <a:latin typeface="Arial" pitchFamily="34" charset="0"/>
                <a:cs typeface="Arial" pitchFamily="34" charset="0"/>
              </a:rPr>
              <a:t>Qualitative Results</a:t>
            </a:r>
            <a:r>
              <a:rPr lang="en-US" dirty="0" smtClean="0"/>
              <a:t>.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0CCF8-E5C5-4C6B-8E0C-E8910A6CA0EB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24078" indent="-514350">
              <a:buFont typeface="+mj-lt"/>
              <a:buAutoNum type="arabicPeriod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This technique made them contemplate, analyze, </a:t>
            </a:r>
            <a:r>
              <a:rPr lang="tr-TR" sz="2000" dirty="0" smtClean="0">
                <a:latin typeface="Arial" pitchFamily="34" charset="0"/>
                <a:cs typeface="Arial" pitchFamily="34" charset="0"/>
              </a:rPr>
              <a:t>originate</a:t>
            </a:r>
            <a:r>
              <a:rPr lang="tr-TR" sz="2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tr-TR" sz="2000" dirty="0" smtClean="0">
                <a:latin typeface="Arial" pitchFamily="34" charset="0"/>
                <a:cs typeface="Arial" pitchFamily="34" charset="0"/>
              </a:rPr>
              <a:t>integrate, and</a:t>
            </a:r>
            <a:r>
              <a:rPr lang="tr-TR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2000" dirty="0" smtClean="0">
                <a:latin typeface="Arial" pitchFamily="34" charset="0"/>
                <a:cs typeface="Arial" pitchFamily="34" charset="0"/>
              </a:rPr>
              <a:t>combine information into full answers</a:t>
            </a:r>
            <a:r>
              <a:rPr lang="tr-TR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which in turn enhanced and facilitated knowledge and meaningful learning.</a:t>
            </a:r>
          </a:p>
          <a:p>
            <a:pPr marL="624078" indent="-514350">
              <a:buFont typeface="+mj-lt"/>
              <a:buAutoNum type="arabicPeriod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Test fear and anxiety decreased. </a:t>
            </a:r>
          </a:p>
          <a:p>
            <a:pPr marL="624078" indent="-514350">
              <a:buFont typeface="+mj-lt"/>
              <a:buAutoNum type="arabicPeriod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Improved critical</a:t>
            </a:r>
            <a:r>
              <a:rPr lang="tr-TR" sz="2000" dirty="0" smtClean="0">
                <a:latin typeface="Arial" pitchFamily="34" charset="0"/>
                <a:cs typeface="Arial" pitchFamily="34" charset="0"/>
              </a:rPr>
              <a:t> thinking by forcing logical and reasoning choosing of the correct boxes and eliminating the incorrect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624078" indent="-514350">
              <a:buFont typeface="+mj-lt"/>
              <a:buAutoNum type="arabicPeriod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Some learners stated  that SCGT requires too much time for thinking .</a:t>
            </a:r>
          </a:p>
          <a:p>
            <a:pPr marL="624078" indent="-514350">
              <a:buFont typeface="+mj-lt"/>
              <a:buAutoNum type="arabicPeriod"/>
            </a:pPr>
            <a:endParaRPr lang="en-US" sz="2000" dirty="0" smtClean="0"/>
          </a:p>
          <a:p>
            <a:pPr marL="624078" indent="-514350">
              <a:buFont typeface="+mj-lt"/>
              <a:buAutoNum type="arabicPeriod"/>
            </a:pPr>
            <a:endParaRPr lang="en-US" sz="2000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Students Reflections 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0CCF8-E5C5-4C6B-8E0C-E8910A6CA0EB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721291"/>
          </a:xfrm>
        </p:spPr>
        <p:txBody>
          <a:bodyPr/>
          <a:lstStyle/>
          <a:p>
            <a:pPr lvl="0"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	   </a:t>
            </a:r>
            <a:r>
              <a:rPr lang="tr-TR" sz="2000" dirty="0" smtClean="0">
                <a:latin typeface="Arial" pitchFamily="34" charset="0"/>
                <a:cs typeface="Arial" pitchFamily="34" charset="0"/>
              </a:rPr>
              <a:t>Is it possible to demonstrate a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computer-based SCGT technique?</a:t>
            </a:r>
          </a:p>
          <a:p>
            <a:pPr lvl="0">
              <a:buNone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624078" indent="-514350">
              <a:buFont typeface="+mj-lt"/>
              <a:buAutoNum type="arabicPeriod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A computer program that facilitates evaluating a SCGT technique has been developed </a:t>
            </a:r>
          </a:p>
          <a:p>
            <a:pPr marL="624078" indent="-514350">
              <a:buFont typeface="+mj-lt"/>
              <a:buAutoNum type="arabicPeriod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The design constructed both 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regular questions, and order questions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600200"/>
          </a:xfrm>
        </p:spPr>
        <p:txBody>
          <a:bodyPr>
            <a:noAutofit/>
          </a:bodyPr>
          <a:lstStyle/>
          <a:p>
            <a:pPr algn="l"/>
            <a:r>
              <a:rPr lang="en-US" sz="4000" b="1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tr-TR" sz="4000" b="1" dirty="0" smtClean="0">
                <a:latin typeface="Arial" pitchFamily="34" charset="0"/>
                <a:cs typeface="Arial" pitchFamily="34" charset="0"/>
              </a:rPr>
              <a:t>To answer the third qu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e</a:t>
            </a:r>
            <a:r>
              <a:rPr lang="tr-TR" sz="4000" b="1" dirty="0" smtClean="0">
                <a:latin typeface="Arial" pitchFamily="34" charset="0"/>
                <a:cs typeface="Arial" pitchFamily="34" charset="0"/>
              </a:rPr>
              <a:t>stion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4000" b="1" dirty="0" smtClean="0">
                <a:latin typeface="Arial" pitchFamily="34" charset="0"/>
                <a:cs typeface="Arial" pitchFamily="34" charset="0"/>
              </a:rPr>
            </a:br>
            <a:r>
              <a:rPr lang="en-US" sz="4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tr-TR" sz="4000" b="1" dirty="0" smtClean="0">
                <a:latin typeface="Arial" pitchFamily="34" charset="0"/>
                <a:cs typeface="Arial" pitchFamily="34" charset="0"/>
              </a:rPr>
              <a:t> of the study</a:t>
            </a:r>
            <a:r>
              <a:rPr lang="en-US" sz="3600" dirty="0" smtClean="0"/>
              <a:t/>
            </a:r>
            <a:br>
              <a:rPr lang="en-US" sz="3600" dirty="0" smtClean="0"/>
            </a:b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0CCF8-E5C5-4C6B-8E0C-E8910A6CA0EB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652271"/>
          </a:xfrm>
        </p:spPr>
        <p:txBody>
          <a:bodyPr>
            <a:norm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T</a:t>
            </a:r>
            <a:r>
              <a:rPr lang="tr-TR" sz="2000" dirty="0" smtClean="0">
                <a:latin typeface="Arial" pitchFamily="34" charset="0"/>
                <a:cs typeface="Arial" pitchFamily="34" charset="0"/>
              </a:rPr>
              <a:t>he raw score will be calculated as followes: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endParaRPr lang="en-US" sz="2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8229600" cy="1524000"/>
          </a:xfrm>
        </p:spPr>
        <p:txBody>
          <a:bodyPr>
            <a:normAutofit/>
          </a:bodyPr>
          <a:lstStyle/>
          <a:p>
            <a:pPr algn="l"/>
            <a:r>
              <a:rPr lang="en-US" sz="4000" dirty="0" smtClean="0"/>
              <a:t>Scoring mechanisms for </a:t>
            </a:r>
            <a:r>
              <a:rPr lang="en-US" sz="4000" b="1" dirty="0" smtClean="0"/>
              <a:t>regular questions</a:t>
            </a:r>
            <a:endParaRPr lang="en-US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0CCF8-E5C5-4C6B-8E0C-E8910A6CA0EB}" type="slidenum">
              <a:rPr lang="en-US" smtClean="0"/>
              <a:pPr/>
              <a:t>18</a:t>
            </a:fld>
            <a:endParaRPr lang="en-US"/>
          </a:p>
        </p:txBody>
      </p:sp>
      <p:graphicFrame>
        <p:nvGraphicFramePr>
          <p:cNvPr id="15362" name="Object 2"/>
          <p:cNvGraphicFramePr>
            <a:graphicFrameLocks noChangeAspect="1"/>
          </p:cNvGraphicFramePr>
          <p:nvPr/>
        </p:nvGraphicFramePr>
        <p:xfrm>
          <a:off x="838200" y="2209800"/>
          <a:ext cx="7010400" cy="1143000"/>
        </p:xfrm>
        <a:graphic>
          <a:graphicData uri="http://schemas.openxmlformats.org/presentationml/2006/ole">
            <p:oleObj spid="_x0000_s15362" name="Equation" r:id="rId3" imgW="6591300" imgH="889000" progId="Equation.3">
              <p:embed/>
            </p:oleObj>
          </a:graphicData>
        </a:graphic>
      </p:graphicFrame>
      <p:sp>
        <p:nvSpPr>
          <p:cNvPr id="7" name="Rectangle 6"/>
          <p:cNvSpPr/>
          <p:nvPr/>
        </p:nvSpPr>
        <p:spPr>
          <a:xfrm>
            <a:off x="914400" y="3810000"/>
            <a:ext cx="67818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dirty="0" smtClean="0">
                <a:latin typeface="Arial" pitchFamily="34" charset="0"/>
                <a:cs typeface="Arial" pitchFamily="34" charset="0"/>
              </a:rPr>
              <a:t>Score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could</a:t>
            </a:r>
            <a:r>
              <a:rPr lang="tr-TR" sz="2000" dirty="0" smtClean="0">
                <a:latin typeface="Arial" pitchFamily="34" charset="0"/>
                <a:cs typeface="Arial" pitchFamily="34" charset="0"/>
              </a:rPr>
              <a:t> range from -1 to +1. The total score of the learner is then calculated as follows: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endParaRPr lang="tr-TR" sz="2000" dirty="0" smtClean="0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5363" name="Object 3"/>
          <p:cNvGraphicFramePr>
            <a:graphicFrameLocks noChangeAspect="1"/>
          </p:cNvGraphicFramePr>
          <p:nvPr/>
        </p:nvGraphicFramePr>
        <p:xfrm>
          <a:off x="1219200" y="4648200"/>
          <a:ext cx="5429250" cy="219075"/>
        </p:xfrm>
        <a:graphic>
          <a:graphicData uri="http://schemas.openxmlformats.org/presentationml/2006/ole">
            <p:oleObj spid="_x0000_s15363" name="Equation" r:id="rId4" imgW="5118100" imgH="215900" progId="Equation.3">
              <p:embed/>
            </p:oleObj>
          </a:graphicData>
        </a:graphic>
      </p:graphicFrame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4342610" y="90100"/>
            <a:ext cx="45878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</a:t>
            </a:r>
            <a:endParaRPr kumimoji="0" 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143000" y="5257800"/>
            <a:ext cx="6019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The total </a:t>
            </a:r>
            <a:r>
              <a:rPr lang="en-US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score</a:t>
            </a:r>
            <a:r>
              <a:rPr lang="tr-TR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then ranges from 0 to 100.</a:t>
            </a:r>
            <a:endParaRPr 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2328672"/>
          </a:xfrm>
        </p:spPr>
        <p:txBody>
          <a:bodyPr>
            <a:normAutofit fontScale="92500"/>
          </a:bodyPr>
          <a:lstStyle/>
          <a:p>
            <a:endParaRPr lang="en-US" sz="2200" dirty="0" smtClean="0"/>
          </a:p>
          <a:p>
            <a:r>
              <a:rPr lang="tr-TR" sz="2200" dirty="0" smtClean="0"/>
              <a:t>one has to check the correct order of each box in the answer by asking two simple questions;</a:t>
            </a:r>
            <a:endParaRPr lang="en-US" sz="2200" dirty="0" smtClean="0"/>
          </a:p>
          <a:p>
            <a:pPr>
              <a:buNone/>
            </a:pPr>
            <a:r>
              <a:rPr lang="en-US" sz="2200" dirty="0" smtClean="0"/>
              <a:t>1-</a:t>
            </a:r>
            <a:r>
              <a:rPr lang="tr-TR" sz="2200" dirty="0" smtClean="0"/>
              <a:t>Does the nth correct box come before the n+1t</a:t>
            </a:r>
            <a:r>
              <a:rPr lang="en-US" sz="2200" dirty="0" smtClean="0"/>
              <a:t>h</a:t>
            </a:r>
            <a:r>
              <a:rPr lang="tr-TR" sz="2200" dirty="0" smtClean="0"/>
              <a:t> correct box?</a:t>
            </a:r>
            <a:endParaRPr lang="en-US" sz="2200" dirty="0" smtClean="0"/>
          </a:p>
          <a:p>
            <a:pPr>
              <a:buNone/>
            </a:pPr>
            <a:r>
              <a:rPr lang="en-US" sz="2200" dirty="0" smtClean="0"/>
              <a:t>2-</a:t>
            </a:r>
            <a:r>
              <a:rPr lang="tr-TR" sz="2200" dirty="0" smtClean="0"/>
              <a:t>Is the nth correct box immediately before the n+1t</a:t>
            </a:r>
            <a:r>
              <a:rPr lang="en-US" sz="2200" dirty="0" smtClean="0"/>
              <a:t>h</a:t>
            </a:r>
            <a:r>
              <a:rPr lang="tr-TR" sz="2200" dirty="0" smtClean="0"/>
              <a:t> correct box?</a:t>
            </a:r>
            <a:endParaRPr lang="en-US" sz="2200" dirty="0" smtClean="0"/>
          </a:p>
          <a:p>
            <a:endParaRPr lang="en-US" sz="2200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04800"/>
            <a:ext cx="7924800" cy="1112838"/>
          </a:xfrm>
        </p:spPr>
        <p:txBody>
          <a:bodyPr>
            <a:noAutofit/>
          </a:bodyPr>
          <a:lstStyle/>
          <a:p>
            <a:pPr algn="l"/>
            <a:r>
              <a:rPr lang="en-US" sz="4000" dirty="0" smtClean="0">
                <a:latin typeface="Arial" pitchFamily="34" charset="0"/>
                <a:cs typeface="Arial" pitchFamily="34" charset="0"/>
              </a:rPr>
              <a:t>Scoring mechanisms for </a:t>
            </a:r>
            <a:r>
              <a:rPr lang="tr-TR" sz="4000" b="1" dirty="0" smtClean="0">
                <a:latin typeface="Arial" pitchFamily="34" charset="0"/>
                <a:cs typeface="Arial" pitchFamily="34" charset="0"/>
              </a:rPr>
              <a:t>ordered questions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0CCF8-E5C5-4C6B-8E0C-E8910A6CA0EB}" type="slidenum">
              <a:rPr lang="en-US" smtClean="0"/>
              <a:pPr/>
              <a:t>19</a:t>
            </a:fld>
            <a:endParaRPr lang="en-US"/>
          </a:p>
        </p:txBody>
      </p:sp>
      <p:graphicFrame>
        <p:nvGraphicFramePr>
          <p:cNvPr id="11266" name="Object 2"/>
          <p:cNvGraphicFramePr>
            <a:graphicFrameLocks noChangeAspect="1"/>
          </p:cNvGraphicFramePr>
          <p:nvPr/>
        </p:nvGraphicFramePr>
        <p:xfrm>
          <a:off x="1143000" y="3810000"/>
          <a:ext cx="6477000" cy="660400"/>
        </p:xfrm>
        <a:graphic>
          <a:graphicData uri="http://schemas.openxmlformats.org/presentationml/2006/ole">
            <p:oleObj spid="_x0000_s11266" name="Equation" r:id="rId3" imgW="4800600" imgH="431800" progId="Equation.3">
              <p:embed/>
            </p:oleObj>
          </a:graphicData>
        </a:graphic>
      </p:graphicFrame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0" y="2190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en-US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1066800" y="4876800"/>
          <a:ext cx="6553200" cy="457200"/>
        </p:xfrm>
        <a:graphic>
          <a:graphicData uri="http://schemas.openxmlformats.org/presentationml/2006/ole">
            <p:oleObj spid="_x0000_s11270" name="Equation" r:id="rId4" imgW="3276600" imgH="215900" progId="Equation.3">
              <p:embed/>
            </p:oleObj>
          </a:graphicData>
        </a:graphic>
      </p:graphicFrame>
      <p:sp>
        <p:nvSpPr>
          <p:cNvPr id="11272" name="Rectangle 8"/>
          <p:cNvSpPr>
            <a:spLocks noChangeArrowheads="1"/>
          </p:cNvSpPr>
          <p:nvPr/>
        </p:nvSpPr>
        <p:spPr bwMode="auto">
          <a:xfrm>
            <a:off x="0" y="2190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en-US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000" u="sng" dirty="0" smtClean="0">
                <a:latin typeface="Arial" pitchFamily="34" charset="0"/>
                <a:cs typeface="Arial" pitchFamily="34" charset="0"/>
              </a:rPr>
              <a:t> Advantages over traditional (paper-based) assessments:</a:t>
            </a:r>
          </a:p>
          <a:p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tr-TR" sz="2000" dirty="0" smtClean="0">
                <a:latin typeface="Arial" pitchFamily="34" charset="0"/>
                <a:cs typeface="Arial" pitchFamily="34" charset="0"/>
              </a:rPr>
              <a:t>roaden the range of assessed skills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tr-TR" sz="200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P</a:t>
            </a:r>
            <a:r>
              <a:rPr lang="tr-TR" sz="2000" dirty="0" smtClean="0">
                <a:latin typeface="Arial" pitchFamily="34" charset="0"/>
                <a:cs typeface="Arial" pitchFamily="34" charset="0"/>
              </a:rPr>
              <a:t>rovide students with more timely and informative feedback on their progress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Q</a:t>
            </a:r>
            <a:r>
              <a:rPr lang="tr-TR" sz="2000" dirty="0" smtClean="0">
                <a:latin typeface="Arial" pitchFamily="34" charset="0"/>
                <a:cs typeface="Arial" pitchFamily="34" charset="0"/>
              </a:rPr>
              <a:t>uick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e</a:t>
            </a:r>
            <a:r>
              <a:rPr lang="tr-TR" sz="2000" dirty="0" smtClean="0">
                <a:latin typeface="Arial" pitchFamily="34" charset="0"/>
                <a:cs typeface="Arial" pitchFamily="34" charset="0"/>
              </a:rPr>
              <a:t>, cheap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e</a:t>
            </a:r>
            <a:r>
              <a:rPr lang="tr-TR" sz="2000" dirty="0" smtClean="0">
                <a:latin typeface="Arial" pitchFamily="34" charset="0"/>
                <a:cs typeface="Arial" pitchFamily="34" charset="0"/>
              </a:rPr>
              <a:t>, and efficient</a:t>
            </a:r>
            <a:r>
              <a:rPr lang="tr-TR" dirty="0" smtClean="0"/>
              <a:t>.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0CCF8-E5C5-4C6B-8E0C-E8910A6CA0E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E-assessments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1414272"/>
          </a:xfrm>
        </p:spPr>
        <p:txBody>
          <a:bodyPr>
            <a:normAutofit/>
          </a:bodyPr>
          <a:lstStyle/>
          <a:p>
            <a:pPr marL="624078" indent="-514350" algn="just">
              <a:buNone/>
            </a:pPr>
            <a:r>
              <a:rPr lang="en-US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</a:t>
            </a:r>
            <a:r>
              <a:rPr lang="en-US" sz="2000" dirty="0" smtClean="0"/>
              <a:t>he results provide a clear evidence that using SCGT for on-line alternative assessments should be considered when higher levels of cognition are to be tested. 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624078" indent="-514350" algn="just"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  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tr-TR" sz="4000" b="1" dirty="0" smtClean="0">
                <a:latin typeface="Arial" pitchFamily="34" charset="0"/>
                <a:cs typeface="Arial" pitchFamily="34" charset="0"/>
              </a:rPr>
              <a:t>Conclusion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0CCF8-E5C5-4C6B-8E0C-E8910A6CA0EB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295400" y="2967334"/>
            <a:ext cx="6019800" cy="286232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buNone/>
            </a:pPr>
            <a:r>
              <a:rPr lang="en-US" sz="3600" dirty="0" smtClean="0">
                <a:latin typeface="Brush Script MT" pitchFamily="66" charset="0"/>
              </a:rPr>
              <a:t>Thank you </a:t>
            </a:r>
          </a:p>
          <a:p>
            <a:pPr algn="ctr">
              <a:buNone/>
            </a:pPr>
            <a:endParaRPr lang="en-US" sz="3600" dirty="0" smtClean="0">
              <a:latin typeface="Brush Script MT" pitchFamily="66" charset="0"/>
            </a:endParaRPr>
          </a:p>
          <a:p>
            <a:pPr algn="ctr">
              <a:buNone/>
            </a:pPr>
            <a:r>
              <a:rPr lang="en-US" sz="3600" i="1" dirty="0" smtClean="0">
                <a:latin typeface="Brush Script MT" pitchFamily="66" charset="0"/>
              </a:rPr>
              <a:t> Dr. </a:t>
            </a:r>
            <a:r>
              <a:rPr lang="en-US" sz="3600" i="1" dirty="0" err="1" smtClean="0">
                <a:latin typeface="Brush Script MT" pitchFamily="66" charset="0"/>
              </a:rPr>
              <a:t>Samir</a:t>
            </a:r>
            <a:r>
              <a:rPr lang="en-US" sz="3600" i="1" dirty="0" smtClean="0">
                <a:latin typeface="Brush Script MT" pitchFamily="66" charset="0"/>
              </a:rPr>
              <a:t> NAJDI </a:t>
            </a:r>
          </a:p>
          <a:p>
            <a:pPr algn="ctr">
              <a:buNone/>
            </a:pPr>
            <a:r>
              <a:rPr lang="en-US" sz="3600" i="1" dirty="0" smtClean="0">
                <a:latin typeface="Brush Script MT" pitchFamily="66" charset="0"/>
              </a:rPr>
              <a:t>&amp;</a:t>
            </a:r>
          </a:p>
          <a:p>
            <a:pPr algn="ctr">
              <a:buNone/>
            </a:pPr>
            <a:r>
              <a:rPr lang="en-US" sz="3600" i="1" dirty="0" smtClean="0">
                <a:latin typeface="Brush Script MT" pitchFamily="66" charset="0"/>
              </a:rPr>
              <a:t> Dr. </a:t>
            </a:r>
            <a:r>
              <a:rPr lang="en-US" sz="3600" i="1" dirty="0" err="1" smtClean="0">
                <a:latin typeface="Brush Script MT" pitchFamily="66" charset="0"/>
              </a:rPr>
              <a:t>Randa</a:t>
            </a:r>
            <a:r>
              <a:rPr lang="en-US" sz="3600" i="1" dirty="0" smtClean="0">
                <a:latin typeface="Brush Script MT" pitchFamily="66" charset="0"/>
              </a:rPr>
              <a:t> EL SHEIKH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599"/>
            <a:ext cx="8229600" cy="2819401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marL="624078" indent="-514350">
              <a:buFont typeface="+mj-lt"/>
              <a:buAutoNum type="arabicPeriod"/>
            </a:pPr>
            <a:r>
              <a:rPr lang="tr-TR" sz="2000" dirty="0" smtClean="0">
                <a:latin typeface="Arial" pitchFamily="34" charset="0"/>
                <a:cs typeface="Arial" pitchFamily="34" charset="0"/>
              </a:rPr>
              <a:t>True – fals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e </a:t>
            </a:r>
            <a:r>
              <a:rPr lang="tr-TR" sz="2000" dirty="0" smtClean="0">
                <a:latin typeface="Arial" pitchFamily="34" charset="0"/>
                <a:cs typeface="Arial" pitchFamily="34" charset="0"/>
              </a:rPr>
              <a:t> tests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624078" indent="-514350">
              <a:buFont typeface="+mj-lt"/>
              <a:buAutoNum type="arabicPeriod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M</a:t>
            </a:r>
            <a:r>
              <a:rPr lang="tr-TR" sz="2000" dirty="0" smtClean="0">
                <a:latin typeface="Arial" pitchFamily="34" charset="0"/>
                <a:cs typeface="Arial" pitchFamily="34" charset="0"/>
              </a:rPr>
              <a:t>ultiple choice tests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/ one answer</a:t>
            </a:r>
            <a:r>
              <a:rPr lang="tr-TR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624078" indent="-514350">
              <a:buFont typeface="+mj-lt"/>
              <a:buAutoNum type="arabicPeriod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M</a:t>
            </a:r>
            <a:r>
              <a:rPr lang="tr-TR" sz="2000" dirty="0" smtClean="0">
                <a:latin typeface="Arial" pitchFamily="34" charset="0"/>
                <a:cs typeface="Arial" pitchFamily="34" charset="0"/>
              </a:rPr>
              <a:t>ultiple choice tests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/ more than one answer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1- </a:t>
            </a:r>
            <a:r>
              <a:rPr lang="tr-TR" sz="3600" dirty="0" smtClean="0">
                <a:latin typeface="Arial" pitchFamily="34" charset="0"/>
                <a:cs typeface="Arial" pitchFamily="34" charset="0"/>
              </a:rPr>
              <a:t>Classical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E</a:t>
            </a:r>
            <a:r>
              <a:rPr lang="tr-TR" sz="3600" dirty="0" smtClean="0">
                <a:latin typeface="Arial" pitchFamily="34" charset="0"/>
                <a:cs typeface="Arial" pitchFamily="34" charset="0"/>
              </a:rPr>
              <a:t>lectronic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tr-TR" sz="3600" dirty="0" smtClean="0">
                <a:latin typeface="Arial" pitchFamily="34" charset="0"/>
                <a:cs typeface="Arial" pitchFamily="34" charset="0"/>
              </a:rPr>
              <a:t>ssessments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0CCF8-E5C5-4C6B-8E0C-E8910A6CA0E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1981200"/>
          </a:xfrm>
        </p:spPr>
        <p:txBody>
          <a:bodyPr>
            <a:normAutofit fontScale="90000"/>
          </a:bodyPr>
          <a:lstStyle/>
          <a:p>
            <a:pPr algn="l"/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en-US" sz="3600" dirty="0" smtClean="0">
                <a:latin typeface="Arial" pitchFamily="34" charset="0"/>
                <a:cs typeface="Arial" pitchFamily="34" charset="0"/>
              </a:rPr>
              <a:t>2- Structured 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Communication Grid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Test.</a:t>
            </a:r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en-US" sz="4400" dirty="0" smtClean="0"/>
              <a:t/>
            </a:r>
            <a:br>
              <a:rPr lang="en-US" sz="4400" dirty="0" smtClean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0CCF8-E5C5-4C6B-8E0C-E8910A6CA0EB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1928812" y="2895600"/>
            <a:ext cx="5614988" cy="31869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81600" y="2133600"/>
            <a:ext cx="349567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309067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b="1" u="sng" dirty="0" smtClean="0">
                <a:latin typeface="Arial" pitchFamily="34" charset="0"/>
                <a:cs typeface="Arial" pitchFamily="34" charset="0"/>
              </a:rPr>
              <a:t>R</a:t>
            </a:r>
            <a:r>
              <a:rPr lang="tr-TR" sz="2000" b="1" u="sng" dirty="0" smtClean="0">
                <a:latin typeface="Arial" pitchFamily="34" charset="0"/>
                <a:cs typeface="Arial" pitchFamily="34" charset="0"/>
              </a:rPr>
              <a:t>egular questions</a:t>
            </a:r>
            <a:endParaRPr lang="en-US" sz="2000" b="1" u="sng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2000" b="1" u="sng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T</a:t>
            </a:r>
            <a:r>
              <a:rPr lang="tr-TR" sz="2000" dirty="0" smtClean="0">
                <a:latin typeface="Arial" pitchFamily="34" charset="0"/>
                <a:cs typeface="Arial" pitchFamily="34" charset="0"/>
              </a:rPr>
              <a:t>he 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order of </a:t>
            </a:r>
            <a:r>
              <a:rPr lang="tr-TR" sz="2000" dirty="0" smtClean="0">
                <a:latin typeface="Arial" pitchFamily="34" charset="0"/>
                <a:cs typeface="Arial" pitchFamily="34" charset="0"/>
              </a:rPr>
              <a:t> select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ion the correct </a:t>
            </a:r>
            <a:r>
              <a:rPr lang="tr-TR" sz="2000" dirty="0" smtClean="0">
                <a:latin typeface="Arial" pitchFamily="34" charset="0"/>
                <a:cs typeface="Arial" pitchFamily="34" charset="0"/>
              </a:rPr>
              <a:t>boxes 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is not </a:t>
            </a:r>
            <a:r>
              <a:rPr lang="tr-TR" sz="2000" dirty="0" smtClean="0">
                <a:latin typeface="Arial" pitchFamily="34" charset="0"/>
                <a:cs typeface="Arial" pitchFamily="34" charset="0"/>
              </a:rPr>
              <a:t>important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000" b="1" u="sng" dirty="0" smtClean="0">
                <a:latin typeface="Arial" pitchFamily="34" charset="0"/>
                <a:cs typeface="Arial" pitchFamily="34" charset="0"/>
              </a:rPr>
              <a:t>O</a:t>
            </a:r>
            <a:r>
              <a:rPr lang="tr-TR" sz="2000" b="1" u="sng" dirty="0" smtClean="0">
                <a:latin typeface="Arial" pitchFamily="34" charset="0"/>
                <a:cs typeface="Arial" pitchFamily="34" charset="0"/>
              </a:rPr>
              <a:t>rdered questions</a:t>
            </a:r>
            <a:endParaRPr lang="en-US" sz="2000" b="1" u="sng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T</a:t>
            </a:r>
            <a:r>
              <a:rPr lang="tr-TR" sz="2000" dirty="0" smtClean="0">
                <a:latin typeface="Arial" pitchFamily="34" charset="0"/>
                <a:cs typeface="Arial" pitchFamily="34" charset="0"/>
              </a:rPr>
              <a:t>he order of  select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ion</a:t>
            </a:r>
            <a:r>
              <a:rPr lang="tr-TR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the correct </a:t>
            </a:r>
            <a:r>
              <a:rPr lang="tr-TR" sz="2000" dirty="0" smtClean="0">
                <a:latin typeface="Arial" pitchFamily="34" charset="0"/>
                <a:cs typeface="Arial" pitchFamily="34" charset="0"/>
              </a:rPr>
              <a:t>boxes is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2000" dirty="0" smtClean="0">
                <a:latin typeface="Arial" pitchFamily="34" charset="0"/>
                <a:cs typeface="Arial" pitchFamily="34" charset="0"/>
              </a:rPr>
              <a:t>important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endParaRPr lang="en-US" sz="2000" u="sng" dirty="0" smtClean="0"/>
          </a:p>
          <a:p>
            <a:pPr>
              <a:buNone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000" dirty="0" smtClean="0">
                <a:latin typeface="Arial" pitchFamily="34" charset="0"/>
                <a:cs typeface="Arial" pitchFamily="34" charset="0"/>
              </a:rPr>
              <a:t>Q</a:t>
            </a:r>
            <a:r>
              <a:rPr lang="tr-TR" sz="4000" dirty="0" smtClean="0">
                <a:latin typeface="Arial" pitchFamily="34" charset="0"/>
                <a:cs typeface="Arial" pitchFamily="34" charset="0"/>
              </a:rPr>
              <a:t>uestion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s</a:t>
            </a:r>
            <a:r>
              <a:rPr lang="tr-TR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t</a:t>
            </a:r>
            <a:r>
              <a:rPr lang="tr-TR" sz="4000" dirty="0" smtClean="0">
                <a:latin typeface="Arial" pitchFamily="34" charset="0"/>
                <a:cs typeface="Arial" pitchFamily="34" charset="0"/>
              </a:rPr>
              <a:t>ypes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0CCF8-E5C5-4C6B-8E0C-E8910A6CA0E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24078" indent="-514350">
              <a:buFont typeface="+mj-lt"/>
              <a:buAutoNum type="arabicPeriod"/>
            </a:pPr>
            <a:r>
              <a:rPr lang="tr-TR" sz="2000" dirty="0" smtClean="0">
                <a:latin typeface="Arial" pitchFamily="34" charset="0"/>
                <a:cs typeface="Arial" pitchFamily="34" charset="0"/>
              </a:rPr>
              <a:t>SCGT diagnose  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misconceptions and erroneous information </a:t>
            </a:r>
            <a:r>
              <a:rPr lang="tr-TR" sz="2000" dirty="0" smtClean="0">
                <a:latin typeface="Arial" pitchFamily="34" charset="0"/>
                <a:cs typeface="Arial" pitchFamily="34" charset="0"/>
              </a:rPr>
              <a:t>learners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hold.</a:t>
            </a:r>
          </a:p>
          <a:p>
            <a:pPr marL="624078" indent="-514350">
              <a:buFont typeface="+mj-lt"/>
              <a:buAutoNum type="arabicPeriod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Can</a:t>
            </a:r>
            <a:r>
              <a:rPr lang="tr-TR" sz="2000" dirty="0" smtClean="0">
                <a:latin typeface="Arial" pitchFamily="34" charset="0"/>
                <a:cs typeface="Arial" pitchFamily="34" charset="0"/>
              </a:rPr>
              <a:t> measure 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meaningful learning</a:t>
            </a:r>
            <a:r>
              <a:rPr lang="tr-TR" sz="20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624078" indent="-514350">
              <a:buFont typeface="+mj-lt"/>
              <a:buAutoNum type="arabicPeriod"/>
            </a:pPr>
            <a:r>
              <a:rPr lang="tr-TR" sz="2000" dirty="0" smtClean="0">
                <a:latin typeface="Arial" pitchFamily="34" charset="0"/>
                <a:cs typeface="Arial" pitchFamily="34" charset="0"/>
              </a:rPr>
              <a:t>SCGT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can</a:t>
            </a:r>
            <a:r>
              <a:rPr lang="tr-TR" sz="2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positively </a:t>
            </a:r>
            <a:r>
              <a:rPr lang="tr-TR" sz="2000" dirty="0" smtClean="0">
                <a:latin typeface="Arial" pitchFamily="34" charset="0"/>
                <a:cs typeface="Arial" pitchFamily="34" charset="0"/>
              </a:rPr>
              <a:t>affect 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the </a:t>
            </a:r>
            <a:r>
              <a:rPr lang="tr-TR" sz="2000" dirty="0" smtClean="0">
                <a:latin typeface="Arial" pitchFamily="34" charset="0"/>
                <a:cs typeface="Arial" pitchFamily="34" charset="0"/>
              </a:rPr>
              <a:t>achievement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s</a:t>
            </a:r>
            <a:r>
              <a:rPr lang="tr-TR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of learners , and </a:t>
            </a:r>
            <a:r>
              <a:rPr lang="tr-TR" sz="2000" dirty="0" smtClean="0">
                <a:latin typeface="Arial" pitchFamily="34" charset="0"/>
                <a:cs typeface="Arial" pitchFamily="34" charset="0"/>
              </a:rPr>
              <a:t>increase 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their working memory </a:t>
            </a:r>
            <a:r>
              <a:rPr lang="tr-TR" sz="2000" dirty="0" smtClean="0">
                <a:latin typeface="Arial" pitchFamily="34" charset="0"/>
                <a:cs typeface="Arial" pitchFamily="34" charset="0"/>
              </a:rPr>
              <a:t>capacity</a:t>
            </a:r>
            <a:r>
              <a:rPr lang="en-US" sz="3200" dirty="0" smtClean="0"/>
              <a:t>. </a:t>
            </a:r>
          </a:p>
          <a:p>
            <a:pPr marL="624078" indent="-514350">
              <a:buNone/>
            </a:pPr>
            <a:endParaRPr lang="en-US" sz="3200" dirty="0" smtClean="0"/>
          </a:p>
          <a:p>
            <a:pPr marL="624078" indent="-514350">
              <a:buNone/>
            </a:pPr>
            <a:r>
              <a:rPr lang="en-US" sz="3200" dirty="0" smtClean="0"/>
              <a:t> </a:t>
            </a:r>
            <a:r>
              <a:rPr lang="en-US" sz="4000" b="1" dirty="0" smtClean="0"/>
              <a:t>Significance of this study</a:t>
            </a:r>
          </a:p>
          <a:p>
            <a:pPr marL="624078" indent="-514350"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	C</a:t>
            </a:r>
            <a:r>
              <a:rPr lang="tr-TR" sz="2000" dirty="0" smtClean="0">
                <a:latin typeface="Arial" pitchFamily="34" charset="0"/>
                <a:cs typeface="Arial" pitchFamily="34" charset="0"/>
              </a:rPr>
              <a:t>an be used to promote deeper and more effective learning, by testing higher levels of thinking skills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tr-TR" sz="4000" dirty="0" smtClean="0">
                <a:latin typeface="Arial" pitchFamily="34" charset="0"/>
                <a:cs typeface="Arial" pitchFamily="34" charset="0"/>
              </a:rPr>
              <a:t>SCGT </a:t>
            </a:r>
            <a:r>
              <a:rPr lang="en-US" sz="4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</a:t>
            </a:r>
            <a:r>
              <a:rPr lang="tr-TR" sz="4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tudies</a:t>
            </a:r>
            <a:r>
              <a:rPr lang="en-US" sz="4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r</a:t>
            </a:r>
            <a:r>
              <a:rPr lang="tr-TR" sz="4000" dirty="0" smtClean="0">
                <a:latin typeface="Arial" pitchFamily="34" charset="0"/>
                <a:cs typeface="Arial" pitchFamily="34" charset="0"/>
              </a:rPr>
              <a:t>evealed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t</a:t>
            </a:r>
            <a:r>
              <a:rPr lang="tr-TR" sz="4000" dirty="0" smtClean="0">
                <a:latin typeface="Arial" pitchFamily="34" charset="0"/>
                <a:cs typeface="Arial" pitchFamily="34" charset="0"/>
              </a:rPr>
              <a:t>hat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: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0CCF8-E5C5-4C6B-8E0C-E8910A6CA0EB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1"/>
            <a:ext cx="8229600" cy="1828800"/>
          </a:xfrm>
        </p:spPr>
        <p:txBody>
          <a:bodyPr/>
          <a:lstStyle/>
          <a:p>
            <a:pPr marL="624078" lvl="0" indent="-514350">
              <a:buFont typeface="+mj-lt"/>
              <a:buAutoNum type="arabicPeriod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What is the </a:t>
            </a:r>
            <a:r>
              <a:rPr lang="tr-TR" sz="2000" dirty="0" smtClean="0">
                <a:latin typeface="Arial" pitchFamily="34" charset="0"/>
                <a:cs typeface="Arial" pitchFamily="34" charset="0"/>
              </a:rPr>
              <a:t>correlation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between TFT and SCGT?</a:t>
            </a:r>
          </a:p>
          <a:p>
            <a:pPr marL="624078" lvl="0" indent="-514350">
              <a:buFont typeface="+mj-lt"/>
              <a:buAutoNum type="arabicPeriod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Can SCGT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2000" dirty="0" smtClean="0">
                <a:latin typeface="Arial" pitchFamily="34" charset="0"/>
                <a:cs typeface="Arial" pitchFamily="34" charset="0"/>
              </a:rPr>
              <a:t>assess higher levels of thinking skills?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624078" lvl="0" indent="-514350">
              <a:buFont typeface="+mj-lt"/>
              <a:buAutoNum type="arabicPeriod"/>
            </a:pPr>
            <a:r>
              <a:rPr lang="tr-TR" sz="2000" dirty="0" smtClean="0">
                <a:latin typeface="Arial" pitchFamily="34" charset="0"/>
                <a:cs typeface="Arial" pitchFamily="34" charset="0"/>
              </a:rPr>
              <a:t>Is it possible to demonstrate a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computer-based SCGT technique?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848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sz="4400" b="1" dirty="0" smtClean="0">
                <a:latin typeface="Arial" pitchFamily="34" charset="0"/>
                <a:cs typeface="Arial" pitchFamily="34" charset="0"/>
              </a:rPr>
              <a:t>Questions of the study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0CCF8-E5C5-4C6B-8E0C-E8910A6CA0EB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3200" dirty="0" smtClean="0"/>
              <a:t> 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A random Sample of 121 QOU math learners completed both SCGT and TFT. 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09600"/>
            <a:ext cx="7848600" cy="1295400"/>
          </a:xfrm>
        </p:spPr>
        <p:txBody>
          <a:bodyPr>
            <a:normAutofit fontScale="90000"/>
          </a:bodyPr>
          <a:lstStyle/>
          <a:p>
            <a:pPr algn="l"/>
            <a:r>
              <a:rPr lang="en-US" sz="4400" b="1" dirty="0" smtClean="0">
                <a:latin typeface="Arial" pitchFamily="34" charset="0"/>
                <a:cs typeface="Arial" pitchFamily="34" charset="0"/>
              </a:rPr>
              <a:t>Data collection and analysis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0CCF8-E5C5-4C6B-8E0C-E8910A6CA0EB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600200" y="2209800"/>
          <a:ext cx="6095999" cy="1097280"/>
        </p:xfrm>
        <a:graphic>
          <a:graphicData uri="http://schemas.openxmlformats.org/drawingml/2006/table">
            <a:tbl>
              <a:tblPr rtl="1"/>
              <a:tblGrid>
                <a:gridCol w="582636"/>
                <a:gridCol w="1007200"/>
                <a:gridCol w="727862"/>
                <a:gridCol w="727862"/>
                <a:gridCol w="875386"/>
                <a:gridCol w="1018032"/>
                <a:gridCol w="1157021"/>
              </a:tblGrid>
              <a:tr h="0">
                <a:tc>
                  <a:txBody>
                    <a:bodyPr/>
                    <a:lstStyle/>
                    <a:p>
                      <a:pPr marL="107950"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St.Err</a:t>
                      </a:r>
                      <a:endParaRPr lang="en-US" sz="12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7950"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S.D</a:t>
                      </a:r>
                      <a:endParaRPr lang="en-US" sz="12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7950"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Mean</a:t>
                      </a:r>
                      <a:endParaRPr lang="en-US" sz="12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7950"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Max</a:t>
                      </a:r>
                      <a:endParaRPr lang="en-US" sz="12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7950"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Min</a:t>
                      </a:r>
                      <a:endParaRPr lang="en-US" sz="12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7950"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N</a:t>
                      </a:r>
                      <a:endParaRPr lang="en-US" sz="12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7950"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Test</a:t>
                      </a:r>
                      <a:endParaRPr lang="en-US" sz="12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107950"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1.71</a:t>
                      </a:r>
                      <a:endParaRPr lang="en-US" sz="12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7950"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18.3</a:t>
                      </a:r>
                      <a:endParaRPr lang="en-US" sz="12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7950"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71.25</a:t>
                      </a:r>
                      <a:endParaRPr lang="en-US" sz="12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7950"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100</a:t>
                      </a:r>
                      <a:endParaRPr lang="en-US" sz="12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7950"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40</a:t>
                      </a:r>
                      <a:endParaRPr lang="en-US" sz="12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7950"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112</a:t>
                      </a:r>
                      <a:endParaRPr lang="en-US" sz="12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7950"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TFT</a:t>
                      </a:r>
                      <a:endParaRPr lang="en-US" sz="12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107950"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1.7</a:t>
                      </a:r>
                      <a:endParaRPr lang="en-US" sz="12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7950" algn="just" rtl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18.0</a:t>
                      </a:r>
                      <a:endParaRPr lang="en-US" sz="12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7950"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71.56</a:t>
                      </a:r>
                      <a:endParaRPr lang="en-US" sz="12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7950"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100</a:t>
                      </a:r>
                      <a:endParaRPr lang="en-US" sz="12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7950"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35</a:t>
                      </a:r>
                      <a:endParaRPr lang="en-US" sz="12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7950"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112</a:t>
                      </a:r>
                      <a:endParaRPr lang="en-US" sz="12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7950"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SCGT</a:t>
                      </a:r>
                      <a:endParaRPr lang="en-US" sz="12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447800" y="3810000"/>
            <a:ext cx="8229600" cy="1143000"/>
          </a:xfrm>
        </p:spPr>
        <p:txBody>
          <a:bodyPr>
            <a:normAutofit/>
          </a:bodyPr>
          <a:lstStyle/>
          <a:p>
            <a:pPr lvl="0" eaLnBrk="0" fontAlgn="base" hangingPunct="0">
              <a:spcAft>
                <a:spcPct val="0"/>
              </a:spcAft>
            </a:pPr>
            <a:r>
              <a:rPr lang="en-US" altLang="ko-KR" sz="1600" dirty="0" smtClean="0"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Table2</a:t>
            </a:r>
            <a:r>
              <a:rPr lang="en-US" altLang="ko-KR" sz="1600" b="0" dirty="0" smtClean="0"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 Descriptive statistics of TFT and SCGT of section 2</a:t>
            </a:r>
            <a:r>
              <a:rPr lang="en-US" altLang="ko-KR" sz="1600" b="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lang="en-US" altLang="ko-KR" sz="1600" b="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lang="en-US" altLang="ko-KR" sz="1600" b="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lang="en-US" altLang="ko-KR" sz="1600" b="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lang="en-US" sz="16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600200" y="4419600"/>
          <a:ext cx="6096001" cy="1645920"/>
        </p:xfrm>
        <a:graphic>
          <a:graphicData uri="http://schemas.openxmlformats.org/drawingml/2006/table">
            <a:tbl>
              <a:tblPr rtl="1"/>
              <a:tblGrid>
                <a:gridCol w="1361846"/>
                <a:gridCol w="577901"/>
                <a:gridCol w="577901"/>
                <a:gridCol w="577901"/>
                <a:gridCol w="577901"/>
                <a:gridCol w="694944"/>
                <a:gridCol w="808330"/>
                <a:gridCol w="919277"/>
              </a:tblGrid>
              <a:tr h="548640">
                <a:tc>
                  <a:txBody>
                    <a:bodyPr/>
                    <a:lstStyle/>
                    <a:p>
                      <a:pPr marL="107950" algn="just" rtl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 Cronbach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7950"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St Error</a:t>
                      </a:r>
                      <a:endParaRPr lang="en-US" sz="12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7950"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S.D</a:t>
                      </a:r>
                      <a:endParaRPr lang="en-US" sz="12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7950"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Mean</a:t>
                      </a:r>
                      <a:endParaRPr lang="en-US" sz="12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7950"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Max</a:t>
                      </a:r>
                      <a:endParaRPr lang="en-US" sz="12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7950"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Min</a:t>
                      </a:r>
                      <a:endParaRPr lang="en-US" sz="12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7950"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N</a:t>
                      </a:r>
                      <a:endParaRPr lang="en-US" sz="12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7950"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Test</a:t>
                      </a:r>
                      <a:endParaRPr lang="en-US" sz="12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marL="107950"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0.83</a:t>
                      </a:r>
                      <a:endParaRPr lang="en-US" sz="12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7950"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200">
                          <a:solidFill>
                            <a:srgbClr val="000000"/>
                          </a:solidFill>
                          <a:latin typeface="Times New Roman"/>
                          <a:ea typeface="Batang"/>
                          <a:cs typeface="Arial"/>
                        </a:rPr>
                        <a:t>2.0</a:t>
                      </a:r>
                      <a:endParaRPr lang="en-US" sz="12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7950" algn="just" rtl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Batang"/>
                          <a:cs typeface="Arial"/>
                        </a:rPr>
                        <a:t>21.2</a:t>
                      </a:r>
                      <a:endParaRPr lang="en-US" sz="12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7950"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Batang"/>
                          <a:cs typeface="Arial"/>
                        </a:rPr>
                        <a:t>63.8</a:t>
                      </a:r>
                      <a:endParaRPr lang="en-US" sz="12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7950"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100</a:t>
                      </a:r>
                      <a:endParaRPr lang="en-US" sz="12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7950"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40</a:t>
                      </a:r>
                      <a:endParaRPr lang="en-US" sz="12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7950"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121</a:t>
                      </a:r>
                      <a:endParaRPr lang="en-US" sz="12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7950"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TFT</a:t>
                      </a:r>
                      <a:endParaRPr lang="en-US" sz="12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marL="107950"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0.84</a:t>
                      </a:r>
                      <a:endParaRPr lang="en-US" sz="12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7950"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200">
                          <a:solidFill>
                            <a:srgbClr val="000000"/>
                          </a:solidFill>
                          <a:latin typeface="Times New Roman"/>
                          <a:ea typeface="Batang"/>
                          <a:cs typeface="Arial"/>
                        </a:rPr>
                        <a:t>1.94</a:t>
                      </a:r>
                      <a:endParaRPr lang="en-US" sz="12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7950"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Batang"/>
                          <a:cs typeface="Arial"/>
                        </a:rPr>
                        <a:t>20.5</a:t>
                      </a:r>
                      <a:endParaRPr lang="en-US" sz="12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7950" algn="just" rtl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Batang"/>
                          <a:cs typeface="Arial"/>
                        </a:rPr>
                        <a:t>66.2</a:t>
                      </a:r>
                      <a:endParaRPr lang="en-US" sz="12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7950"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100</a:t>
                      </a:r>
                      <a:endParaRPr lang="en-US" sz="12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7950"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35</a:t>
                      </a:r>
                      <a:endParaRPr lang="en-US" sz="12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7950"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121</a:t>
                      </a:r>
                      <a:endParaRPr lang="en-US" sz="12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7950"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SCGT</a:t>
                      </a:r>
                      <a:endParaRPr lang="en-US" sz="12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1447800" y="-609600"/>
            <a:ext cx="6866047" cy="2800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b="1" dirty="0" smtClean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b="1" dirty="0" smtClean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b="1" dirty="0" smtClean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b="1" dirty="0" smtClean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Table1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 Descriptive statistics for TFT and SCGT of Section 1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ko-KR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Spearman's rho between </a:t>
            </a:r>
            <a:r>
              <a:rPr kumimoji="0" lang="en-US" altLang="ko-KR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TFT and SCGT =0.903 (significant at 0.05 level)</a:t>
            </a:r>
            <a:endParaRPr kumimoji="0" lang="en-US" altLang="ko-K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0CCF8-E5C5-4C6B-8E0C-E8910A6CA0EB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1826</TotalTime>
  <Words>769</Words>
  <Application>Microsoft Office PowerPoint</Application>
  <PresentationFormat>On-screen Show (4:3)</PresentationFormat>
  <Paragraphs>195</Paragraphs>
  <Slides>20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2" baseType="lpstr">
      <vt:lpstr>Concourse</vt:lpstr>
      <vt:lpstr>Equation</vt:lpstr>
      <vt:lpstr>   Using E- Assessement Structured Communication Grid  Test (SCGT)  to Assess High Levels of Thinking Skills  </vt:lpstr>
      <vt:lpstr>E-assessments</vt:lpstr>
      <vt:lpstr> 1- Classical Electronic Assessments</vt:lpstr>
      <vt:lpstr>  2- Structured Communication Grid Test.  </vt:lpstr>
      <vt:lpstr>Questions types</vt:lpstr>
      <vt:lpstr>SCGT studies revealed that:</vt:lpstr>
      <vt:lpstr>Questions of the study </vt:lpstr>
      <vt:lpstr>Data collection and analysis </vt:lpstr>
      <vt:lpstr>Table2: Descriptive statistics of TFT and SCGT of section 2  </vt:lpstr>
      <vt:lpstr>   Results   </vt:lpstr>
      <vt:lpstr>  To answer the second question of the study </vt:lpstr>
      <vt:lpstr>Means of TFT and SCGT for Section 1  </vt:lpstr>
      <vt:lpstr>Means of TFT and SCGT for Section 2</vt:lpstr>
      <vt:lpstr>    Results</vt:lpstr>
      <vt:lpstr>Qualitative Results. </vt:lpstr>
      <vt:lpstr>   Students Reflections </vt:lpstr>
      <vt:lpstr>   To answer the third question    of the study </vt:lpstr>
      <vt:lpstr>Scoring mechanisms for regular questions</vt:lpstr>
      <vt:lpstr>Scoring mechanisms for ordered questions</vt:lpstr>
      <vt:lpstr>   Conclusion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DELL</dc:creator>
  <cp:lastModifiedBy> </cp:lastModifiedBy>
  <cp:revision>141</cp:revision>
  <dcterms:created xsi:type="dcterms:W3CDTF">2010-07-10T03:33:20Z</dcterms:created>
  <dcterms:modified xsi:type="dcterms:W3CDTF">2010-07-29T08:04:46Z</dcterms:modified>
</cp:coreProperties>
</file>